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nad Stevanovic" userId="908f288c-09b5-400d-a399-5eea42966e8f" providerId="ADAL" clId="{BE16ECAD-6A86-4563-9D1C-14598E0B1AB6}"/>
    <pc:docChg chg="delSld">
      <pc:chgData name="Nenad Stevanovic" userId="908f288c-09b5-400d-a399-5eea42966e8f" providerId="ADAL" clId="{BE16ECAD-6A86-4563-9D1C-14598E0B1AB6}" dt="2020-04-10T05:47:56.444" v="35" actId="2696"/>
      <pc:docMkLst>
        <pc:docMk/>
      </pc:docMkLst>
      <pc:sldChg chg="del">
        <pc:chgData name="Nenad Stevanovic" userId="908f288c-09b5-400d-a399-5eea42966e8f" providerId="ADAL" clId="{BE16ECAD-6A86-4563-9D1C-14598E0B1AB6}" dt="2020-04-10T05:47:51.816" v="0" actId="2696"/>
        <pc:sldMkLst>
          <pc:docMk/>
          <pc:sldMk cId="2111731034" sldId="273"/>
        </pc:sldMkLst>
      </pc:sldChg>
      <pc:sldChg chg="del">
        <pc:chgData name="Nenad Stevanovic" userId="908f288c-09b5-400d-a399-5eea42966e8f" providerId="ADAL" clId="{BE16ECAD-6A86-4563-9D1C-14598E0B1AB6}" dt="2020-04-10T05:47:52.028" v="3" actId="2696"/>
        <pc:sldMkLst>
          <pc:docMk/>
          <pc:sldMk cId="359034826" sldId="274"/>
        </pc:sldMkLst>
      </pc:sldChg>
      <pc:sldChg chg="del">
        <pc:chgData name="Nenad Stevanovic" userId="908f288c-09b5-400d-a399-5eea42966e8f" providerId="ADAL" clId="{BE16ECAD-6A86-4563-9D1C-14598E0B1AB6}" dt="2020-04-10T05:47:51.859" v="2" actId="2696"/>
        <pc:sldMkLst>
          <pc:docMk/>
          <pc:sldMk cId="4068871647" sldId="275"/>
        </pc:sldMkLst>
      </pc:sldChg>
      <pc:sldChg chg="del">
        <pc:chgData name="Nenad Stevanovic" userId="908f288c-09b5-400d-a399-5eea42966e8f" providerId="ADAL" clId="{BE16ECAD-6A86-4563-9D1C-14598E0B1AB6}" dt="2020-04-10T05:47:51.827" v="1" actId="2696"/>
        <pc:sldMkLst>
          <pc:docMk/>
          <pc:sldMk cId="1527963028" sldId="276"/>
        </pc:sldMkLst>
      </pc:sldChg>
      <pc:sldChg chg="del">
        <pc:chgData name="Nenad Stevanovic" userId="908f288c-09b5-400d-a399-5eea42966e8f" providerId="ADAL" clId="{BE16ECAD-6A86-4563-9D1C-14598E0B1AB6}" dt="2020-04-10T05:47:52.203" v="4" actId="2696"/>
        <pc:sldMkLst>
          <pc:docMk/>
          <pc:sldMk cId="942042623" sldId="277"/>
        </pc:sldMkLst>
      </pc:sldChg>
      <pc:sldChg chg="del">
        <pc:chgData name="Nenad Stevanovic" userId="908f288c-09b5-400d-a399-5eea42966e8f" providerId="ADAL" clId="{BE16ECAD-6A86-4563-9D1C-14598E0B1AB6}" dt="2020-04-10T05:47:52.474" v="7" actId="2696"/>
        <pc:sldMkLst>
          <pc:docMk/>
          <pc:sldMk cId="840582353" sldId="278"/>
        </pc:sldMkLst>
      </pc:sldChg>
      <pc:sldChg chg="del">
        <pc:chgData name="Nenad Stevanovic" userId="908f288c-09b5-400d-a399-5eea42966e8f" providerId="ADAL" clId="{BE16ECAD-6A86-4563-9D1C-14598E0B1AB6}" dt="2020-04-10T05:47:52.335" v="6" actId="2696"/>
        <pc:sldMkLst>
          <pc:docMk/>
          <pc:sldMk cId="987997939" sldId="279"/>
        </pc:sldMkLst>
      </pc:sldChg>
      <pc:sldChg chg="del">
        <pc:chgData name="Nenad Stevanovic" userId="908f288c-09b5-400d-a399-5eea42966e8f" providerId="ADAL" clId="{BE16ECAD-6A86-4563-9D1C-14598E0B1AB6}" dt="2020-04-10T05:47:52.316" v="5" actId="2696"/>
        <pc:sldMkLst>
          <pc:docMk/>
          <pc:sldMk cId="3095449000" sldId="280"/>
        </pc:sldMkLst>
      </pc:sldChg>
      <pc:sldChg chg="del">
        <pc:chgData name="Nenad Stevanovic" userId="908f288c-09b5-400d-a399-5eea42966e8f" providerId="ADAL" clId="{BE16ECAD-6A86-4563-9D1C-14598E0B1AB6}" dt="2020-04-10T05:47:53.044" v="10" actId="2696"/>
        <pc:sldMkLst>
          <pc:docMk/>
          <pc:sldMk cId="2943640161" sldId="281"/>
        </pc:sldMkLst>
      </pc:sldChg>
      <pc:sldChg chg="del">
        <pc:chgData name="Nenad Stevanovic" userId="908f288c-09b5-400d-a399-5eea42966e8f" providerId="ADAL" clId="{BE16ECAD-6A86-4563-9D1C-14598E0B1AB6}" dt="2020-04-10T05:47:52.678" v="8" actId="2696"/>
        <pc:sldMkLst>
          <pc:docMk/>
          <pc:sldMk cId="1479728982" sldId="282"/>
        </pc:sldMkLst>
      </pc:sldChg>
      <pc:sldChg chg="del">
        <pc:chgData name="Nenad Stevanovic" userId="908f288c-09b5-400d-a399-5eea42966e8f" providerId="ADAL" clId="{BE16ECAD-6A86-4563-9D1C-14598E0B1AB6}" dt="2020-04-10T05:47:53.103" v="11" actId="2696"/>
        <pc:sldMkLst>
          <pc:docMk/>
          <pc:sldMk cId="1070471510" sldId="283"/>
        </pc:sldMkLst>
      </pc:sldChg>
      <pc:sldChg chg="del">
        <pc:chgData name="Nenad Stevanovic" userId="908f288c-09b5-400d-a399-5eea42966e8f" providerId="ADAL" clId="{BE16ECAD-6A86-4563-9D1C-14598E0B1AB6}" dt="2020-04-10T05:47:52.852" v="9" actId="2696"/>
        <pc:sldMkLst>
          <pc:docMk/>
          <pc:sldMk cId="470881263" sldId="284"/>
        </pc:sldMkLst>
      </pc:sldChg>
      <pc:sldChg chg="del">
        <pc:chgData name="Nenad Stevanovic" userId="908f288c-09b5-400d-a399-5eea42966e8f" providerId="ADAL" clId="{BE16ECAD-6A86-4563-9D1C-14598E0B1AB6}" dt="2020-04-10T05:47:53.624" v="14" actId="2696"/>
        <pc:sldMkLst>
          <pc:docMk/>
          <pc:sldMk cId="1246351126" sldId="285"/>
        </pc:sldMkLst>
      </pc:sldChg>
      <pc:sldChg chg="del">
        <pc:chgData name="Nenad Stevanovic" userId="908f288c-09b5-400d-a399-5eea42966e8f" providerId="ADAL" clId="{BE16ECAD-6A86-4563-9D1C-14598E0B1AB6}" dt="2020-04-10T05:47:53.466" v="13" actId="2696"/>
        <pc:sldMkLst>
          <pc:docMk/>
          <pc:sldMk cId="1845178518" sldId="286"/>
        </pc:sldMkLst>
      </pc:sldChg>
      <pc:sldChg chg="del">
        <pc:chgData name="Nenad Stevanovic" userId="908f288c-09b5-400d-a399-5eea42966e8f" providerId="ADAL" clId="{BE16ECAD-6A86-4563-9D1C-14598E0B1AB6}" dt="2020-04-10T05:47:53.313" v="12" actId="2696"/>
        <pc:sldMkLst>
          <pc:docMk/>
          <pc:sldMk cId="994354779" sldId="287"/>
        </pc:sldMkLst>
      </pc:sldChg>
      <pc:sldChg chg="del">
        <pc:chgData name="Nenad Stevanovic" userId="908f288c-09b5-400d-a399-5eea42966e8f" providerId="ADAL" clId="{BE16ECAD-6A86-4563-9D1C-14598E0B1AB6}" dt="2020-04-10T05:47:53.643" v="15" actId="2696"/>
        <pc:sldMkLst>
          <pc:docMk/>
          <pc:sldMk cId="790109782" sldId="288"/>
        </pc:sldMkLst>
      </pc:sldChg>
      <pc:sldChg chg="del">
        <pc:chgData name="Nenad Stevanovic" userId="908f288c-09b5-400d-a399-5eea42966e8f" providerId="ADAL" clId="{BE16ECAD-6A86-4563-9D1C-14598E0B1AB6}" dt="2020-04-10T05:47:53.876" v="17" actId="2696"/>
        <pc:sldMkLst>
          <pc:docMk/>
          <pc:sldMk cId="3791619450" sldId="289"/>
        </pc:sldMkLst>
      </pc:sldChg>
      <pc:sldChg chg="del">
        <pc:chgData name="Nenad Stevanovic" userId="908f288c-09b5-400d-a399-5eea42966e8f" providerId="ADAL" clId="{BE16ECAD-6A86-4563-9D1C-14598E0B1AB6}" dt="2020-04-10T05:47:53.718" v="16" actId="2696"/>
        <pc:sldMkLst>
          <pc:docMk/>
          <pc:sldMk cId="3438227527" sldId="290"/>
        </pc:sldMkLst>
      </pc:sldChg>
      <pc:sldChg chg="del">
        <pc:chgData name="Nenad Stevanovic" userId="908f288c-09b5-400d-a399-5eea42966e8f" providerId="ADAL" clId="{BE16ECAD-6A86-4563-9D1C-14598E0B1AB6}" dt="2020-04-10T05:47:54.033" v="18" actId="2696"/>
        <pc:sldMkLst>
          <pc:docMk/>
          <pc:sldMk cId="2083434952" sldId="291"/>
        </pc:sldMkLst>
      </pc:sldChg>
      <pc:sldChg chg="del">
        <pc:chgData name="Nenad Stevanovic" userId="908f288c-09b5-400d-a399-5eea42966e8f" providerId="ADAL" clId="{BE16ECAD-6A86-4563-9D1C-14598E0B1AB6}" dt="2020-04-10T05:47:54.376" v="20" actId="2696"/>
        <pc:sldMkLst>
          <pc:docMk/>
          <pc:sldMk cId="1308932939" sldId="292"/>
        </pc:sldMkLst>
      </pc:sldChg>
      <pc:sldChg chg="del">
        <pc:chgData name="Nenad Stevanovic" userId="908f288c-09b5-400d-a399-5eea42966e8f" providerId="ADAL" clId="{BE16ECAD-6A86-4563-9D1C-14598E0B1AB6}" dt="2020-04-10T05:47:54.143" v="19" actId="2696"/>
        <pc:sldMkLst>
          <pc:docMk/>
          <pc:sldMk cId="2881253230" sldId="293"/>
        </pc:sldMkLst>
      </pc:sldChg>
      <pc:sldChg chg="del">
        <pc:chgData name="Nenad Stevanovic" userId="908f288c-09b5-400d-a399-5eea42966e8f" providerId="ADAL" clId="{BE16ECAD-6A86-4563-9D1C-14598E0B1AB6}" dt="2020-04-10T05:47:54.552" v="21" actId="2696"/>
        <pc:sldMkLst>
          <pc:docMk/>
          <pc:sldMk cId="1543553400" sldId="294"/>
        </pc:sldMkLst>
      </pc:sldChg>
      <pc:sldChg chg="del">
        <pc:chgData name="Nenad Stevanovic" userId="908f288c-09b5-400d-a399-5eea42966e8f" providerId="ADAL" clId="{BE16ECAD-6A86-4563-9D1C-14598E0B1AB6}" dt="2020-04-10T05:47:54.689" v="22" actId="2696"/>
        <pc:sldMkLst>
          <pc:docMk/>
          <pc:sldMk cId="4191655154" sldId="295"/>
        </pc:sldMkLst>
      </pc:sldChg>
      <pc:sldChg chg="del">
        <pc:chgData name="Nenad Stevanovic" userId="908f288c-09b5-400d-a399-5eea42966e8f" providerId="ADAL" clId="{BE16ECAD-6A86-4563-9D1C-14598E0B1AB6}" dt="2020-04-10T05:47:54.699" v="23" actId="2696"/>
        <pc:sldMkLst>
          <pc:docMk/>
          <pc:sldMk cId="3107742594" sldId="296"/>
        </pc:sldMkLst>
      </pc:sldChg>
      <pc:sldChg chg="del">
        <pc:chgData name="Nenad Stevanovic" userId="908f288c-09b5-400d-a399-5eea42966e8f" providerId="ADAL" clId="{BE16ECAD-6A86-4563-9D1C-14598E0B1AB6}" dt="2020-04-10T05:47:55.205" v="27" actId="2696"/>
        <pc:sldMkLst>
          <pc:docMk/>
          <pc:sldMk cId="3468014648" sldId="297"/>
        </pc:sldMkLst>
      </pc:sldChg>
      <pc:sldChg chg="del">
        <pc:chgData name="Nenad Stevanovic" userId="908f288c-09b5-400d-a399-5eea42966e8f" providerId="ADAL" clId="{BE16ECAD-6A86-4563-9D1C-14598E0B1AB6}" dt="2020-04-10T05:47:55.047" v="26" actId="2696"/>
        <pc:sldMkLst>
          <pc:docMk/>
          <pc:sldMk cId="1281495121" sldId="298"/>
        </pc:sldMkLst>
      </pc:sldChg>
      <pc:sldChg chg="del">
        <pc:chgData name="Nenad Stevanovic" userId="908f288c-09b5-400d-a399-5eea42966e8f" providerId="ADAL" clId="{BE16ECAD-6A86-4563-9D1C-14598E0B1AB6}" dt="2020-04-10T05:47:54.856" v="25" actId="2696"/>
        <pc:sldMkLst>
          <pc:docMk/>
          <pc:sldMk cId="1864654598" sldId="299"/>
        </pc:sldMkLst>
      </pc:sldChg>
      <pc:sldChg chg="del">
        <pc:chgData name="Nenad Stevanovic" userId="908f288c-09b5-400d-a399-5eea42966e8f" providerId="ADAL" clId="{BE16ECAD-6A86-4563-9D1C-14598E0B1AB6}" dt="2020-04-10T05:47:54.720" v="24" actId="2696"/>
        <pc:sldMkLst>
          <pc:docMk/>
          <pc:sldMk cId="3680816495" sldId="300"/>
        </pc:sldMkLst>
      </pc:sldChg>
      <pc:sldChg chg="del">
        <pc:chgData name="Nenad Stevanovic" userId="908f288c-09b5-400d-a399-5eea42966e8f" providerId="ADAL" clId="{BE16ECAD-6A86-4563-9D1C-14598E0B1AB6}" dt="2020-04-10T05:47:55.360" v="28" actId="2696"/>
        <pc:sldMkLst>
          <pc:docMk/>
          <pc:sldMk cId="2934799120" sldId="301"/>
        </pc:sldMkLst>
      </pc:sldChg>
      <pc:sldChg chg="del">
        <pc:chgData name="Nenad Stevanovic" userId="908f288c-09b5-400d-a399-5eea42966e8f" providerId="ADAL" clId="{BE16ECAD-6A86-4563-9D1C-14598E0B1AB6}" dt="2020-04-10T05:47:55.960" v="31" actId="2696"/>
        <pc:sldMkLst>
          <pc:docMk/>
          <pc:sldMk cId="1294531706" sldId="302"/>
        </pc:sldMkLst>
      </pc:sldChg>
      <pc:sldChg chg="del">
        <pc:chgData name="Nenad Stevanovic" userId="908f288c-09b5-400d-a399-5eea42966e8f" providerId="ADAL" clId="{BE16ECAD-6A86-4563-9D1C-14598E0B1AB6}" dt="2020-04-10T05:47:55.767" v="30" actId="2696"/>
        <pc:sldMkLst>
          <pc:docMk/>
          <pc:sldMk cId="1364950272" sldId="303"/>
        </pc:sldMkLst>
      </pc:sldChg>
      <pc:sldChg chg="del">
        <pc:chgData name="Nenad Stevanovic" userId="908f288c-09b5-400d-a399-5eea42966e8f" providerId="ADAL" clId="{BE16ECAD-6A86-4563-9D1C-14598E0B1AB6}" dt="2020-04-10T05:47:55.551" v="29" actId="2696"/>
        <pc:sldMkLst>
          <pc:docMk/>
          <pc:sldMk cId="472350605" sldId="304"/>
        </pc:sldMkLst>
      </pc:sldChg>
      <pc:sldChg chg="del">
        <pc:chgData name="Nenad Stevanovic" userId="908f288c-09b5-400d-a399-5eea42966e8f" providerId="ADAL" clId="{BE16ECAD-6A86-4563-9D1C-14598E0B1AB6}" dt="2020-04-10T05:47:56.070" v="32" actId="2696"/>
        <pc:sldMkLst>
          <pc:docMk/>
          <pc:sldMk cId="1295822147" sldId="305"/>
        </pc:sldMkLst>
      </pc:sldChg>
      <pc:sldChg chg="del">
        <pc:chgData name="Nenad Stevanovic" userId="908f288c-09b5-400d-a399-5eea42966e8f" providerId="ADAL" clId="{BE16ECAD-6A86-4563-9D1C-14598E0B1AB6}" dt="2020-04-10T05:47:56.259" v="33" actId="2696"/>
        <pc:sldMkLst>
          <pc:docMk/>
          <pc:sldMk cId="63108183" sldId="306"/>
        </pc:sldMkLst>
      </pc:sldChg>
      <pc:sldChg chg="del">
        <pc:chgData name="Nenad Stevanovic" userId="908f288c-09b5-400d-a399-5eea42966e8f" providerId="ADAL" clId="{BE16ECAD-6A86-4563-9D1C-14598E0B1AB6}" dt="2020-04-10T05:47:56.417" v="34" actId="2696"/>
        <pc:sldMkLst>
          <pc:docMk/>
          <pc:sldMk cId="1718024147" sldId="307"/>
        </pc:sldMkLst>
      </pc:sldChg>
      <pc:sldChg chg="del">
        <pc:chgData name="Nenad Stevanovic" userId="908f288c-09b5-400d-a399-5eea42966e8f" providerId="ADAL" clId="{BE16ECAD-6A86-4563-9D1C-14598E0B1AB6}" dt="2020-04-10T05:47:56.444" v="35" actId="2696"/>
        <pc:sldMkLst>
          <pc:docMk/>
          <pc:sldMk cId="3332522767" sldId="3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0A68F-7805-4240-B1F0-372B64D1B6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9A5E1-7A4E-4621-9B82-B77B207C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4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4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28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4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0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4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0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5BD4-5B98-45D3-ABC7-68DDF93C9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8000" b="1" dirty="0">
                <a:solidFill>
                  <a:srgbClr val="FF0000"/>
                </a:solidFill>
                <a:latin typeface="Algerian" panose="04020705040A02060702" pitchFamily="82" charset="0"/>
                <a:cs typeface="Aldhabi" panose="020B0604020202020204" pitchFamily="2" charset="-78"/>
              </a:rPr>
              <a:t>Kinematika</a:t>
            </a:r>
            <a:endParaRPr lang="en-US" sz="8000" b="1" dirty="0">
              <a:solidFill>
                <a:srgbClr val="FF0000"/>
              </a:solidFill>
              <a:latin typeface="Algerian" panose="04020705040A02060702" pitchFamily="82" charset="0"/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569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C3FC02-2111-4A6A-A660-6CE5FDF28BC7}"/>
              </a:ext>
            </a:extLst>
          </p:cNvPr>
          <p:cNvSpPr txBox="1"/>
          <p:nvPr/>
        </p:nvSpPr>
        <p:spPr>
          <a:xfrm>
            <a:off x="914087" y="731520"/>
            <a:ext cx="103638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b="1" dirty="0"/>
          </a:p>
          <a:p>
            <a:endParaRPr lang="sr-Latn-RS" sz="2400" b="1" dirty="0"/>
          </a:p>
          <a:p>
            <a:r>
              <a:rPr lang="sr-Latn-RS" sz="2400" b="1" dirty="0"/>
              <a:t>Srednja brzina</a:t>
            </a:r>
            <a:r>
              <a:rPr lang="sr-Latn-RS" sz="2400" dirty="0"/>
              <a:t> jednaka je količniku ukupnog pređenog puta i vremenskog intervala za koji je telo prešlo taj put.  </a:t>
            </a:r>
            <a:endParaRPr lang="sr-Latn-RS" dirty="0"/>
          </a:p>
          <a:p>
            <a:endParaRPr lang="sr-Latn-RS" dirty="0"/>
          </a:p>
          <a:p>
            <a:r>
              <a:rPr lang="sr-Latn-RS" sz="2400" b="1" dirty="0"/>
              <a:t>Trenutna brzina </a:t>
            </a:r>
            <a:r>
              <a:rPr lang="sr-Latn-RS" sz="2400" dirty="0"/>
              <a:t>jednaka je srednjoj brzini u beskonačno malom vremenskom intervalu, odnosno jednaka je količniku vektora pomeraja i beskonačno malog vremenskog trenutka u kojem je taj pomeraj napravljen.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1C8CF9-D1D5-4C1E-B63B-72B229D9A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923" y="1872279"/>
            <a:ext cx="1200150" cy="771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CA39CF-8300-4656-85E4-4D091E46E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886" y="3690939"/>
            <a:ext cx="1800225" cy="1028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66F94F-2F8D-483D-8EAB-C45CB10E1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049" y="4556089"/>
            <a:ext cx="5371900" cy="222063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D0347-0DAC-45B9-98A9-52F979F2D212}"/>
              </a:ext>
            </a:extLst>
          </p:cNvPr>
          <p:cNvSpPr txBox="1"/>
          <p:nvPr/>
        </p:nvSpPr>
        <p:spPr>
          <a:xfrm>
            <a:off x="914085" y="731520"/>
            <a:ext cx="10363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BRZINA</a:t>
            </a: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5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BB39BF-73B7-4C21-9705-E761FBA857DC}"/>
              </a:ext>
            </a:extLst>
          </p:cNvPr>
          <p:cNvSpPr txBox="1"/>
          <p:nvPr/>
        </p:nvSpPr>
        <p:spPr>
          <a:xfrm>
            <a:off x="832494" y="1920240"/>
            <a:ext cx="103644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b="1" dirty="0"/>
              <a:t>Pravac vektora trenutne brzine </a:t>
            </a:r>
            <a:r>
              <a:rPr lang="sr-Latn-RS" sz="2400" dirty="0"/>
              <a:t>– tangenta na putanju u datoj tački.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b="1" dirty="0"/>
              <a:t>Smer vektora trenutne brzine </a:t>
            </a:r>
            <a:r>
              <a:rPr lang="sr-Latn-RS" sz="2400" dirty="0"/>
              <a:t>– određen smerom kretanja tela.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b="1" dirty="0"/>
              <a:t>Intenzitet vektora trenutne brzine </a:t>
            </a:r>
            <a:r>
              <a:rPr lang="sr-Latn-RS" sz="2400" dirty="0"/>
              <a:t>– jednak srednjoj brzini u beskonačno malom vremenskom intervalu.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r-Latn-R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r-Latn-RS" sz="2400" b="1" dirty="0"/>
          </a:p>
          <a:p>
            <a:r>
              <a:rPr lang="sr-Latn-RS" sz="2400" b="1" dirty="0"/>
              <a:t>Jedinica </a:t>
            </a:r>
            <a:r>
              <a:rPr lang="sr-Latn-RS" sz="2400" dirty="0"/>
              <a:t>za srednju i trenutnu brzinu u SI sistemu jeste metar u sekundi, tj. </a:t>
            </a:r>
            <a:r>
              <a:rPr lang="sr-Latn-RS" sz="2400" b="1" dirty="0"/>
              <a:t>m/s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2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076E7-4808-4FE9-AD4A-CF3CD338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Zakon slaganja brzina</a:t>
            </a: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148ED7-EAC3-43D8-AB55-C24379D086FC}"/>
              </a:ext>
            </a:extLst>
          </p:cNvPr>
          <p:cNvSpPr txBox="1"/>
          <p:nvPr/>
        </p:nvSpPr>
        <p:spPr>
          <a:xfrm>
            <a:off x="913774" y="1908291"/>
            <a:ext cx="103644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Brzina tela u referentnom sistemu S koji uslovno miruje jednaka je zbiru brzine pokretnog referentnog sistema S</a:t>
            </a:r>
            <a:r>
              <a:rPr lang="en-US" sz="2400" dirty="0"/>
              <a:t>’</a:t>
            </a:r>
            <a:r>
              <a:rPr lang="sr-Latn-RS" sz="2400" dirty="0"/>
              <a:t> u odnosu na sistem S i brzine tela u pokretnom referentnom sistemu S</a:t>
            </a:r>
            <a:r>
              <a:rPr lang="en-US" sz="2400" dirty="0"/>
              <a:t>’</a:t>
            </a:r>
            <a:r>
              <a:rPr lang="sr-Latn-RS" sz="2400" dirty="0"/>
              <a:t>:</a:t>
            </a:r>
          </a:p>
          <a:p>
            <a:endParaRPr lang="sr-Latn-RS" dirty="0"/>
          </a:p>
          <a:p>
            <a:endParaRPr lang="sr-Latn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400" dirty="0"/>
              <a:t>U slučaju da brzine imaju isti pravac i smer, važi:</a:t>
            </a:r>
          </a:p>
          <a:p>
            <a:endParaRPr lang="sr-Latn-RS" dirty="0"/>
          </a:p>
          <a:p>
            <a:endParaRPr lang="sr-Latn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400" dirty="0"/>
              <a:t>U slučaju da brzine imaju isti pravac i suprotan smer, važi:</a:t>
            </a:r>
          </a:p>
          <a:p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D3DADF-E2BC-451F-AD45-0BC15E9EA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335" y="3023398"/>
            <a:ext cx="1457325" cy="361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1F4A53-1F4F-47C2-826F-1E7CCB5EC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7" y="4070506"/>
            <a:ext cx="1524000" cy="428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281848-D9F1-435D-A91A-7EF1FA785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7335" y="4929705"/>
            <a:ext cx="16383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6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F118-82EA-47FC-BBE2-823E4161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23995"/>
            <a:ext cx="10364451" cy="1596177"/>
          </a:xfrm>
        </p:spPr>
        <p:txBody>
          <a:bodyPr/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Ubrzanje</a:t>
            </a:r>
            <a:endParaRPr lang="en-US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59BDA8-4B5F-480C-A065-6D058797E6F0}"/>
                  </a:ext>
                </a:extLst>
              </p:cNvPr>
              <p:cNvSpPr/>
              <p:nvPr/>
            </p:nvSpPr>
            <p:spPr>
              <a:xfrm>
                <a:off x="532436" y="1170268"/>
                <a:ext cx="11100122" cy="48908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sz="2800" dirty="0"/>
                  <a:t>Tokom kretanja može doći </a:t>
                </a:r>
                <a:r>
                  <a:rPr lang="en-US" sz="2800" dirty="0"/>
                  <a:t>do </a:t>
                </a:r>
                <a:r>
                  <a:rPr lang="en-US" sz="2800" dirty="0" err="1"/>
                  <a:t>promene</a:t>
                </a:r>
                <a:r>
                  <a:rPr lang="sr-Latn-RS" sz="2800" dirty="0"/>
                  <a:t> </a:t>
                </a:r>
                <a:r>
                  <a:rPr lang="en-US" sz="2800" dirty="0" err="1"/>
                  <a:t>intenzitet</a:t>
                </a:r>
                <a:r>
                  <a:rPr lang="sr-Latn-RS" sz="2800" dirty="0"/>
                  <a:t>a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pravc</a:t>
                </a:r>
                <a:r>
                  <a:rPr lang="sr-Latn-RS" sz="2800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ili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smer</a:t>
                </a:r>
                <a:r>
                  <a:rPr lang="sr-Latn-RS" sz="2800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trenutne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brzine</a:t>
                </a:r>
                <a:r>
                  <a:rPr lang="sr-Latn-RS" sz="2800" dirty="0"/>
                  <a:t>.</a:t>
                </a:r>
              </a:p>
              <a:p>
                <a:r>
                  <a:rPr lang="sr-Latn-RS" sz="2800" b="1" dirty="0"/>
                  <a:t>Ubrzanje</a:t>
                </a:r>
                <a:r>
                  <a:rPr lang="sr-Latn-RS" sz="2800" dirty="0"/>
                  <a:t> – vektorska fizička veličina kojom se opisuje promena brzine.</a:t>
                </a:r>
                <a:endParaRPr lang="sr-Latn-RS" sz="2400" dirty="0"/>
              </a:p>
              <a:p>
                <a:r>
                  <a:rPr lang="sr-Latn-RS" sz="2800" b="1" dirty="0"/>
                  <a:t>Srednje ubrzanje </a:t>
                </a:r>
                <a:r>
                  <a:rPr lang="sr-Latn-RS" sz="2800" dirty="0"/>
                  <a:t>– vektorska veličina i predstavlja količnik vektora promene brzine </a:t>
                </a:r>
                <a14:m>
                  <m:oMath xmlns:m="http://schemas.openxmlformats.org/officeDocument/2006/math">
                    <m:r>
                      <a:rPr lang="sr-Latn-R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sr-Latn-R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R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sr-Latn-RS" sz="2800" dirty="0"/>
                  <a:t> i vremenskog intervala </a:t>
                </a:r>
                <a14:m>
                  <m:oMath xmlns:m="http://schemas.openxmlformats.org/officeDocument/2006/math">
                    <m:r>
                      <a:rPr lang="sr-Latn-R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sr-Latn-R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RS" sz="2800" dirty="0"/>
                  <a:t> u kome se ta promena desila.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R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𝑠𝑟</m:t>
                          </m:r>
                        </m:sub>
                      </m:sSub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acc>
                            <m:accPr>
                              <m:chr m:val="⃗"/>
                              <m:ctrlPr>
                                <a:rPr lang="sr-Latn-R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R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sr-Latn-R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R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sr-Latn-R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sr-Latn-R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R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sr-Latn-R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R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r-Latn-RS" sz="2800" dirty="0"/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Latn-RS" sz="2800" dirty="0"/>
                  <a:t>Vektor srednjeg ubrzanja ima pravac i </a:t>
                </a:r>
              </a:p>
              <a:p>
                <a:r>
                  <a:rPr lang="sr-Latn-RS" sz="2800" dirty="0"/>
                  <a:t>smer kao vektor promene brzine.</a:t>
                </a:r>
              </a:p>
              <a:p>
                <a:endParaRPr lang="sr-Latn-R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59BDA8-4B5F-480C-A065-6D058797E6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6" y="1170268"/>
                <a:ext cx="11100122" cy="4890891"/>
              </a:xfrm>
              <a:prstGeom prst="rect">
                <a:avLst/>
              </a:prstGeom>
              <a:blipFill>
                <a:blip r:embed="rId2"/>
                <a:stretch>
                  <a:fillRect l="-1098" t="-1372" r="-1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picture containing table, snow&#10;&#10;Description automatically generated">
            <a:extLst>
              <a:ext uri="{FF2B5EF4-FFF2-40B4-BE49-F238E27FC236}">
                <a16:creationId xmlns:a16="http://schemas.microsoft.com/office/drawing/2014/main" id="{A5E91603-EFA4-4CA9-ACEC-1DD7EC67B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271" y="4411506"/>
            <a:ext cx="5535127" cy="2369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74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CC7DD9-5D10-42C1-8D30-D01B0A001926}"/>
                  </a:ext>
                </a:extLst>
              </p:cNvPr>
              <p:cNvSpPr txBox="1"/>
              <p:nvPr/>
            </p:nvSpPr>
            <p:spPr>
              <a:xfrm>
                <a:off x="624876" y="787080"/>
                <a:ext cx="10942248" cy="5766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800" b="1" dirty="0"/>
                  <a:t>Trenutno ubrzanje </a:t>
                </a:r>
                <a:r>
                  <a:rPr lang="sr-Latn-RS" sz="2800" dirty="0"/>
                  <a:t>– srednje ubrzanje u beskonačno malom vremenskom intervalu.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sr-Latn-R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r-Latn-R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r-Latn-R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acc>
                                <m:accPr>
                                  <m:chr m:val="⃗"/>
                                  <m:ctrlPr>
                                    <a:rPr lang="sr-Latn-R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R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sr-Latn-R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r-Latn-RS" sz="2400" dirty="0"/>
              </a:p>
              <a:p>
                <a:endParaRPr lang="sr-Latn-RS" sz="2400" dirty="0"/>
              </a:p>
              <a:p>
                <a:r>
                  <a:rPr lang="pl-PL" sz="2800" b="1" dirty="0"/>
                  <a:t>Jedinica</a:t>
                </a:r>
                <a:r>
                  <a:rPr lang="pl-PL" sz="2800" dirty="0"/>
                  <a:t> za srednje i trenutno ubrzanje u SI sistemu jeste metar u sekundi na kvadrat, tj.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r-Latn-RS" sz="2800" b="0" i="0" dirty="0" smtClean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sSup>
                          <m:sSupPr>
                            <m:ctrlPr>
                              <a:rPr lang="pl-PL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28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sr-Latn-R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sr-Latn-RS" sz="28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pl-PL" sz="2800" dirty="0"/>
              </a:p>
              <a:p>
                <a:r>
                  <a:rPr lang="pl-PL" sz="2800" dirty="0"/>
                  <a:t>Vektor trenutnog ubrzanja se može predstaviti kao zbir vektora normalnog ubrzanja i vektora tangencijalnog ubrzanja. 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sr-Latn-R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R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sr-Latn-R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r-Latn-R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sr-Latn-R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sr-Latn-R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r-Latn-R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l-PL" sz="2800" dirty="0"/>
              </a:p>
              <a:p>
                <a:pPr algn="ctr"/>
                <a:endParaRPr lang="pl-PL" sz="2800" dirty="0"/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l-PL" sz="2800" dirty="0"/>
                  <a:t>Vektor normalnog ubrzanja – opisuje promenu brzine po pravcu.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l-PL" sz="2800" dirty="0"/>
                  <a:t>Vektor tangencijalnog ubrzanja – opisuje promenu brzine po intenzitetu.</a:t>
                </a:r>
                <a:endParaRPr lang="sr-Latn-R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CC7DD9-5D10-42C1-8D30-D01B0A001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76" y="787080"/>
                <a:ext cx="10942248" cy="5766259"/>
              </a:xfrm>
              <a:prstGeom prst="rect">
                <a:avLst/>
              </a:prstGeom>
              <a:blipFill>
                <a:blip r:embed="rId2"/>
                <a:stretch>
                  <a:fillRect l="-1171" t="-1057" r="-1951" b="-2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00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0D21FCB-56CB-4EFA-A79A-A9A8EC0F7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game&#10;&#10;Description automatically generated">
            <a:extLst>
              <a:ext uri="{FF2B5EF4-FFF2-40B4-BE49-F238E27FC236}">
                <a16:creationId xmlns:a16="http://schemas.microsoft.com/office/drawing/2014/main" id="{B01CE116-0E8A-48DC-A852-A263DF25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38" y="801547"/>
            <a:ext cx="10457524" cy="52549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027BD9-272C-4CC4-9396-1708F8B1F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6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13DF-4D27-4463-B313-EA2E2D5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Normalno Ubrzanje Tangencijalno ubrzanje</a:t>
            </a: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1928E-A1D1-47DD-97DD-18D981DFC6FA}"/>
              </a:ext>
            </a:extLst>
          </p:cNvPr>
          <p:cNvSpPr txBox="1"/>
          <p:nvPr/>
        </p:nvSpPr>
        <p:spPr>
          <a:xfrm>
            <a:off x="913774" y="1118921"/>
            <a:ext cx="1036445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800" b="1" dirty="0"/>
              <a:t>Vektor normalnog ubrzanja </a:t>
            </a:r>
            <a:r>
              <a:rPr lang="sr-Latn-RS" sz="2800" dirty="0"/>
              <a:t>– opisuje promenu pravca brzine, a njegov pravac je normalan na tangentu putanje i uvek je usmeren ka centru krivine.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RS" sz="2800" dirty="0"/>
              <a:t>U slučaju kretanja tela konstantnom brzinom po kružnici brzina se menja samo po pravcu, i tada je ukupno ubrzanje jednako normalnom ubrzanju, dok je tangencijalno ubrzanje jednako nuli.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800" b="1" dirty="0"/>
              <a:t>Vektor tangencijalnog ubrzanja </a:t>
            </a:r>
            <a:r>
              <a:rPr lang="sr-Latn-RS" sz="2800" dirty="0"/>
              <a:t>– opisuje promenu intenziteta brzine, i ima pravac tangente, a smer mu se poklapa sa smerom brzine ako ona raste, a smer mu je suprotan od smera brzine kada ona opada.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RS" sz="2800" dirty="0"/>
              <a:t>U slučaju da se telo kreće po pravoj liniji brzinom promenljivog intenziteta, tada je ukupno ubrzanje tela jednako tangencijalnom ubrzanju, dok je normalno ubrzanje jednako nuli. </a:t>
            </a:r>
          </a:p>
        </p:txBody>
      </p:sp>
    </p:spTree>
    <p:extLst>
      <p:ext uri="{BB962C8B-B14F-4D97-AF65-F5344CB8AC3E}">
        <p14:creationId xmlns:p14="http://schemas.microsoft.com/office/powerpoint/2010/main" val="255870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B1BFEE-C3A6-48E7-A637-7DD3BA7B4B71}"/>
                  </a:ext>
                </a:extLst>
              </p:cNvPr>
              <p:cNvSpPr txBox="1"/>
              <p:nvPr/>
            </p:nvSpPr>
            <p:spPr>
              <a:xfrm>
                <a:off x="913775" y="526649"/>
                <a:ext cx="10364450" cy="4923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l-PL" sz="2800" dirty="0"/>
                  <a:t>Vektori normalnog i tangencijalnog ubrzanja uvek su </a:t>
                </a:r>
                <a:r>
                  <a:rPr lang="pl-PL" sz="2800" b="1" dirty="0"/>
                  <a:t>međusobno normalni</a:t>
                </a:r>
                <a:r>
                  <a:rPr lang="pl-PL" sz="2800" dirty="0"/>
                  <a:t>, jer se pravac tangencijalnog ubrzanja poklapa sa tangentom, a pravac normalnog ubrzanja je normalan na tangentu.</a:t>
                </a:r>
              </a:p>
              <a:p>
                <a:pPr marL="514350" indent="-514350">
                  <a:buFont typeface="Wingdings" panose="05000000000000000000" pitchFamily="2" charset="2"/>
                  <a:buChar char="Ø"/>
                </a:pPr>
                <a:endParaRPr lang="pl-PL" sz="2800" dirty="0"/>
              </a:p>
              <a:p>
                <a:pPr marL="514350" indent="-514350">
                  <a:buFont typeface="Wingdings" panose="05000000000000000000" pitchFamily="2" charset="2"/>
                  <a:buChar char="Ø"/>
                </a:pPr>
                <a:r>
                  <a:rPr lang="pl-PL" sz="2800" dirty="0"/>
                  <a:t>Intenzitet ubrzanja se može odrediti korišćenjem Pitagorine teoreme: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sr-Latn-RS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RS" sz="28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R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r-Latn-R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sup>
                            <m:r>
                              <a:rPr lang="sr-Latn-R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RS" sz="28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sr-Latn-R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r-Latn-R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  <m:sup>
                            <m:r>
                              <a:rPr lang="sr-Latn-R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pl-PL" sz="2800" dirty="0"/>
                  <a:t>.</a:t>
                </a:r>
              </a:p>
              <a:p>
                <a:pPr algn="ctr"/>
                <a:endParaRPr lang="pl-PL" sz="2800" dirty="0"/>
              </a:p>
              <a:p>
                <a:pPr algn="ctr"/>
                <a:endParaRPr lang="pl-PL" sz="2800" dirty="0"/>
              </a:p>
              <a:p>
                <a:pPr algn="ctr"/>
                <a:endParaRPr lang="pl-PL" sz="2800" dirty="0"/>
              </a:p>
              <a:p>
                <a:pPr algn="ctr"/>
                <a:endParaRPr lang="pl-PL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B1BFEE-C3A6-48E7-A637-7DD3BA7B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526649"/>
                <a:ext cx="10364450" cy="4923014"/>
              </a:xfrm>
              <a:prstGeom prst="rect">
                <a:avLst/>
              </a:prstGeom>
              <a:blipFill>
                <a:blip r:embed="rId2"/>
                <a:stretch>
                  <a:fillRect l="-1059" t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0444045-0594-44A0-96B8-076B6D655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551" y="3987491"/>
            <a:ext cx="5782897" cy="2459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411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15E2-26B2-4561-ACDF-6CDA7EBE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2" y="1376616"/>
            <a:ext cx="8472822" cy="2052384"/>
          </a:xfrm>
        </p:spPr>
        <p:txBody>
          <a:bodyPr>
            <a:noAutofit/>
          </a:bodyPr>
          <a:lstStyle/>
          <a:p>
            <a:pPr algn="just"/>
            <a:r>
              <a:rPr lang="sr-Latn-RS" sz="2800" b="1" dirty="0">
                <a:latin typeface="+mn-lt"/>
                <a:cs typeface="Times New Roman" panose="02020603050405020304" pitchFamily="18" charset="0"/>
              </a:rPr>
              <a:t>Kinematika</a:t>
            </a:r>
            <a:r>
              <a:rPr lang="sr-Latn-RS" sz="2800" dirty="0">
                <a:latin typeface="+mn-lt"/>
                <a:cs typeface="Times New Roman" panose="02020603050405020304" pitchFamily="18" charset="0"/>
              </a:rPr>
              <a:t> – Oblast mehanike koja se bavi proučavanjem kretanja tela ne uzimajući u obzir  uzroke kretanja i osobine tela koja se kreću. </a:t>
            </a:r>
            <a:br>
              <a:rPr lang="sr-Latn-RS" sz="2800" dirty="0">
                <a:latin typeface="+mn-lt"/>
                <a:cs typeface="Times New Roman" panose="02020603050405020304" pitchFamily="18" charset="0"/>
              </a:rPr>
            </a:br>
            <a:br>
              <a:rPr lang="sr-Latn-RS" sz="2800" dirty="0">
                <a:latin typeface="+mn-lt"/>
                <a:cs typeface="Times New Roman" panose="02020603050405020304" pitchFamily="18" charset="0"/>
              </a:rPr>
            </a:br>
            <a:endParaRPr lang="en-US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E5C075-CA1E-4BA6-B0B0-910495D795BD}"/>
              </a:ext>
            </a:extLst>
          </p:cNvPr>
          <p:cNvSpPr txBox="1"/>
          <p:nvPr/>
        </p:nvSpPr>
        <p:spPr>
          <a:xfrm>
            <a:off x="913772" y="3316189"/>
            <a:ext cx="10364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400" dirty="0">
                <a:cs typeface="Times New Roman" panose="02020603050405020304" pitchFamily="18" charset="0"/>
              </a:rPr>
              <a:t>Kinematika translatornog kretanja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dirty="0">
                <a:cs typeface="Times New Roman" panose="02020603050405020304" pitchFamily="18" charset="0"/>
              </a:rPr>
              <a:t>Ravnomerno pravolinijsko kretanje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dirty="0">
                <a:cs typeface="Times New Roman" panose="02020603050405020304" pitchFamily="18" charset="0"/>
              </a:rPr>
              <a:t>Ravnomerno promenljivo pravolinijsko kretanje</a:t>
            </a:r>
            <a:endParaRPr lang="ru-RU" sz="24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400" dirty="0">
                <a:cs typeface="Times New Roman" panose="02020603050405020304" pitchFamily="18" charset="0"/>
              </a:rPr>
              <a:t>Kinematika rotacionog kretanja</a:t>
            </a:r>
            <a:endParaRPr lang="ru-RU" sz="24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400" dirty="0">
                <a:cs typeface="Times New Roman" panose="02020603050405020304" pitchFamily="18" charset="0"/>
              </a:rPr>
              <a:t>Ravnomerno kružno kretanje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400" dirty="0">
                <a:cs typeface="Times New Roman" panose="02020603050405020304" pitchFamily="18" charset="0"/>
              </a:rPr>
              <a:t>Ravnomerno promenljivo kružno kretanje</a:t>
            </a: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9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0FC4A-ABFE-4F04-98D1-8A968E36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5836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Osnovni pojmovi</a:t>
            </a: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EF464F-7B0D-4BC9-9DF0-280609A306A1}"/>
              </a:ext>
            </a:extLst>
          </p:cNvPr>
          <p:cNvSpPr txBox="1"/>
          <p:nvPr/>
        </p:nvSpPr>
        <p:spPr>
          <a:xfrm>
            <a:off x="913774" y="1840650"/>
            <a:ext cx="103644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/>
              <a:t>Posmatrano telo </a:t>
            </a:r>
            <a:r>
              <a:rPr lang="sr-Latn-RS" sz="2800" dirty="0"/>
              <a:t>– telo čiji položaj treba odrediti.</a:t>
            </a:r>
          </a:p>
          <a:p>
            <a:r>
              <a:rPr lang="sr-Latn-RS" sz="2800" b="1" dirty="0"/>
              <a:t>Referentno telo </a:t>
            </a:r>
            <a:r>
              <a:rPr lang="sr-Latn-RS" sz="2800" dirty="0"/>
              <a:t>– telo u odnosu na koje se određuje položaj posmatranog tela.</a:t>
            </a:r>
          </a:p>
          <a:p>
            <a:r>
              <a:rPr lang="sr-Latn-RS" sz="2800" b="1" dirty="0"/>
              <a:t>Referentni sistem </a:t>
            </a:r>
            <a:r>
              <a:rPr lang="sr-Latn-RS" sz="2800" dirty="0"/>
              <a:t>– služi za precizno određivanje položaja tela u prostoru, a sastoji se od koordinatnog sistema i referentnog tela. </a:t>
            </a:r>
          </a:p>
          <a:p>
            <a:r>
              <a:rPr lang="sr-Latn-RS" sz="2800" dirty="0"/>
              <a:t>Jedan od najkorišćenijih koordinatnih sistema jeste </a:t>
            </a:r>
            <a:r>
              <a:rPr lang="sr-Latn-RS" sz="2800" b="1" dirty="0"/>
              <a:t>pravougli Dekartov koordinatni sistem</a:t>
            </a:r>
            <a:r>
              <a:rPr lang="sr-Latn-RS" sz="2800" dirty="0"/>
              <a:t>, i njega čine tri međusobno normalne ose koje se seku u jednoj tački O (koordinatni početak).</a:t>
            </a:r>
          </a:p>
          <a:p>
            <a:r>
              <a:rPr lang="sr-Latn-RS" sz="2800" dirty="0"/>
              <a:t>Koordinatni sistem se najčešće postavlja tako da se referentno telo nalazi u koordinatnom početku.</a:t>
            </a:r>
          </a:p>
        </p:txBody>
      </p:sp>
    </p:spTree>
    <p:extLst>
      <p:ext uri="{BB962C8B-B14F-4D97-AF65-F5344CB8AC3E}">
        <p14:creationId xmlns:p14="http://schemas.microsoft.com/office/powerpoint/2010/main" val="160163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C78DBB-1359-448F-A30E-833B17D57887}"/>
              </a:ext>
            </a:extLst>
          </p:cNvPr>
          <p:cNvSpPr txBox="1"/>
          <p:nvPr/>
        </p:nvSpPr>
        <p:spPr>
          <a:xfrm>
            <a:off x="913774" y="966787"/>
            <a:ext cx="1036445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Ako su dimenzije tela dosta manje od dužine putanje po kojoj se telo kreće, onda se položaj i kretanje tela mogu predstaviti kao položaj i kretanje samo jedne njegove tačke, i takva tačka se naziva materijalna tačka.</a:t>
            </a:r>
          </a:p>
          <a:p>
            <a:r>
              <a:rPr lang="sr-Latn-RS" sz="2400" b="1" dirty="0"/>
              <a:t>Materijalna tačka </a:t>
            </a:r>
            <a:r>
              <a:rPr lang="sr-Latn-RS" sz="2400" dirty="0"/>
              <a:t>– telo čija se veličina i oblik mogu zanemariti u odnosu na veličinu putanje po kojoj se to telo kreće.</a:t>
            </a:r>
          </a:p>
          <a:p>
            <a:r>
              <a:rPr lang="sr-Latn-RS" sz="2400" b="1" dirty="0"/>
              <a:t>Vektor položaja (radijus vektor) </a:t>
            </a:r>
            <a:r>
              <a:rPr lang="sr-Latn-RS" sz="2400" dirty="0"/>
              <a:t>– koristi se za određivanje položaja materijalne tačke (tela).</a:t>
            </a:r>
          </a:p>
          <a:p>
            <a:r>
              <a:rPr lang="sr-Latn-RS" sz="2400" b="1" dirty="0"/>
              <a:t>Vektor položaja </a:t>
            </a:r>
            <a:r>
              <a:rPr lang="sr-Latn-RS" sz="2400" dirty="0"/>
              <a:t>– vektor koji povezuje koordinatni početak referentnog sistema sa tačkom A, pri čemu se početna tačka radijus vektora nalazi u koordinatnom početku, a krajnja u tački A.  </a:t>
            </a:r>
          </a:p>
          <a:p>
            <a:endParaRPr lang="sr-Latn-RS" dirty="0"/>
          </a:p>
          <a:p>
            <a:r>
              <a:rPr lang="sr-Latn-RS" sz="2400" b="1" dirty="0">
                <a:solidFill>
                  <a:schemeClr val="bg2">
                    <a:lumMod val="50000"/>
                  </a:schemeClr>
                </a:solidFill>
              </a:rPr>
              <a:t>Napomena:</a:t>
            </a:r>
          </a:p>
          <a:p>
            <a:r>
              <a:rPr lang="sr-Latn-RS" sz="2000" dirty="0"/>
              <a:t>Vektor položaja, pored toga što zavisi od položaja tela u prostoru, zavisi i od referentnog sistema koji se koristi (tj. materijalna tačka u različitim referentnim sistemima ima različite radijus vektore).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418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object, boat, photo, small&#10;&#10;Description automatically generated">
            <a:extLst>
              <a:ext uri="{FF2B5EF4-FFF2-40B4-BE49-F238E27FC236}">
                <a16:creationId xmlns:a16="http://schemas.microsoft.com/office/drawing/2014/main" id="{EFB8AEE4-F612-4E3B-8679-1C387E83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0" y="132080"/>
            <a:ext cx="11956428" cy="67254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8339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13EDE5-5339-4301-9888-92F72BBD017F}"/>
              </a:ext>
            </a:extLst>
          </p:cNvPr>
          <p:cNvSpPr txBox="1"/>
          <p:nvPr/>
        </p:nvSpPr>
        <p:spPr>
          <a:xfrm>
            <a:off x="913774" y="372364"/>
            <a:ext cx="103644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Vektor pomeraja </a:t>
            </a:r>
            <a:r>
              <a:rPr lang="sr-Latn-RS" sz="2400" dirty="0"/>
              <a:t>– razlika između radijus vektora krajnjeg položaja i radijus vektora početnog položaja materijalne tačke (tela) u prostoru, odnosno vektor pomeraja predstavlja promenu vektora položaja u vremenu.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sz="2400" b="1" dirty="0"/>
              <a:t>Pomeraj</a:t>
            </a:r>
            <a:r>
              <a:rPr lang="sr-Latn-RS" sz="2400" dirty="0"/>
              <a:t> - predstavlja najkraće rastojanje između početnog i krajnjeg položaja materijalne tačke, i ne zavisi od oblika putanje. </a:t>
            </a:r>
            <a:r>
              <a:rPr lang="pl-PL" sz="2400" dirty="0"/>
              <a:t>Pomeraj je jednak intenzitetu vektora pomeraja.</a:t>
            </a:r>
            <a:endParaRPr lang="sr-Latn-RS" sz="2400" dirty="0"/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9" name="Picture 8" descr="A picture containing photo, skiing, boat, sitting&#10;&#10;Description automatically generated">
            <a:extLst>
              <a:ext uri="{FF2B5EF4-FFF2-40B4-BE49-F238E27FC236}">
                <a16:creationId xmlns:a16="http://schemas.microsoft.com/office/drawing/2014/main" id="{49186DF7-C4AF-43F0-96E2-B7B5D68A6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31" y="2122907"/>
            <a:ext cx="3728919" cy="282665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3BA7CC-A568-46B4-BF8A-87B4542786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684" b="20787"/>
          <a:stretch/>
        </p:blipFill>
        <p:spPr>
          <a:xfrm>
            <a:off x="4781983" y="1509886"/>
            <a:ext cx="2628033" cy="3985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D125595-626A-490C-A32D-590102C18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7756" y="5869126"/>
            <a:ext cx="2096471" cy="57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9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7416-0ED2-4788-9DC1-7C8A312D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39695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Kretanje</a:t>
            </a: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65AC2C-884C-4890-803E-621C5F957BFA}"/>
              </a:ext>
            </a:extLst>
          </p:cNvPr>
          <p:cNvSpPr txBox="1"/>
          <p:nvPr/>
        </p:nvSpPr>
        <p:spPr>
          <a:xfrm>
            <a:off x="913774" y="1558212"/>
            <a:ext cx="103644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Mehaničko kretanje </a:t>
            </a:r>
            <a:r>
              <a:rPr lang="sr-Latn-RS" sz="2400" dirty="0"/>
              <a:t>– promena položaja tela u toku vremena u odnosu na referentno telo. </a:t>
            </a:r>
          </a:p>
          <a:p>
            <a:endParaRPr lang="sr-Latn-R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400" dirty="0"/>
              <a:t>Referentno telo može da miruje ili da se i samo kreće.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b="1" dirty="0"/>
              <a:t>Apsolutno kretanje </a:t>
            </a:r>
            <a:r>
              <a:rPr lang="sr-Latn-RS" sz="2400" dirty="0"/>
              <a:t>- kretanje tela u odnosu na nepokretno telo.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b="1" dirty="0"/>
              <a:t>Relativno kretanje </a:t>
            </a:r>
            <a:r>
              <a:rPr lang="sr-Latn-RS" sz="2400" dirty="0"/>
              <a:t>-</a:t>
            </a:r>
            <a:r>
              <a:rPr lang="sr-Latn-RS" sz="2400" b="1" dirty="0"/>
              <a:t> </a:t>
            </a:r>
            <a:r>
              <a:rPr lang="sr-Latn-RS" sz="2400" dirty="0"/>
              <a:t>kretanje tela u odnosu na pokretno telo.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RS" sz="2400" dirty="0"/>
          </a:p>
          <a:p>
            <a:r>
              <a:rPr lang="sr-Latn-RS" sz="2400" b="1" dirty="0"/>
              <a:t>Putanja (trajektorija) </a:t>
            </a:r>
            <a:r>
              <a:rPr lang="sr-Latn-RS" sz="2400" dirty="0"/>
              <a:t>– zamišljena linija koja predstavlja niz uzastopnih položaja koje telo zauzima u toku vremena.</a:t>
            </a:r>
          </a:p>
          <a:p>
            <a:endParaRPr lang="sr-Latn-RS" sz="2400" dirty="0"/>
          </a:p>
          <a:p>
            <a:r>
              <a:rPr lang="sr-Latn-RS" sz="2400" b="1" dirty="0"/>
              <a:t>Pređeni put (put)</a:t>
            </a:r>
            <a:r>
              <a:rPr lang="sr-Latn-RS" sz="2400" dirty="0"/>
              <a:t> – dužina putanje koju telo pređe tokom kretanja. Merna jedinica za put je metar, a često se put izražava i u kilometrima.</a:t>
            </a: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33773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>
            <a:extLst>
              <a:ext uri="{FF2B5EF4-FFF2-40B4-BE49-F238E27FC236}">
                <a16:creationId xmlns:a16="http://schemas.microsoft.com/office/drawing/2014/main" id="{F12AF422-39D3-4297-8969-D8E05E73747B}"/>
              </a:ext>
            </a:extLst>
          </p:cNvPr>
          <p:cNvSpPr/>
          <p:nvPr/>
        </p:nvSpPr>
        <p:spPr>
          <a:xfrm>
            <a:off x="3133530" y="1996751"/>
            <a:ext cx="5924939" cy="3526971"/>
          </a:xfrm>
          <a:prstGeom prst="arc">
            <a:avLst>
              <a:gd name="adj1" fmla="val 10499960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93C928-46F8-479A-8954-AECB28AA5B8E}"/>
              </a:ext>
            </a:extLst>
          </p:cNvPr>
          <p:cNvSpPr/>
          <p:nvPr/>
        </p:nvSpPr>
        <p:spPr>
          <a:xfrm>
            <a:off x="3133530" y="397484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2492C2-C179-453B-966B-09A6E9387388}"/>
              </a:ext>
            </a:extLst>
          </p:cNvPr>
          <p:cNvSpPr/>
          <p:nvPr/>
        </p:nvSpPr>
        <p:spPr>
          <a:xfrm>
            <a:off x="9012749" y="3714516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8CD8C9-1515-4E6E-A9AB-61FBAEF944D5}"/>
              </a:ext>
            </a:extLst>
          </p:cNvPr>
          <p:cNvCxnSpPr>
            <a:cxnSpLocks/>
          </p:cNvCxnSpPr>
          <p:nvPr/>
        </p:nvCxnSpPr>
        <p:spPr>
          <a:xfrm flipV="1">
            <a:off x="3179250" y="3797558"/>
            <a:ext cx="5833499" cy="2146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1D97F16-E503-4FE5-88B5-F3F9B36AEC9A}"/>
              </a:ext>
            </a:extLst>
          </p:cNvPr>
          <p:cNvSpPr txBox="1"/>
          <p:nvPr/>
        </p:nvSpPr>
        <p:spPr>
          <a:xfrm>
            <a:off x="3022496" y="3974840"/>
            <a:ext cx="1101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1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BFD4D4-6460-444C-BC3F-A84B347444F3}"/>
              </a:ext>
            </a:extLst>
          </p:cNvPr>
          <p:cNvSpPr txBox="1"/>
          <p:nvPr/>
        </p:nvSpPr>
        <p:spPr>
          <a:xfrm>
            <a:off x="8882587" y="3718333"/>
            <a:ext cx="1101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2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5C57E6-2D3B-4B87-BA3E-7C82387926CD}"/>
                  </a:ext>
                </a:extLst>
              </p:cNvPr>
              <p:cNvSpPr txBox="1"/>
              <p:nvPr/>
            </p:nvSpPr>
            <p:spPr>
              <a:xfrm>
                <a:off x="6065555" y="3892707"/>
                <a:ext cx="350289" cy="347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R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5C57E6-2D3B-4B87-BA3E-7C8238792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555" y="3892707"/>
                <a:ext cx="350289" cy="347146"/>
              </a:xfrm>
              <a:prstGeom prst="rect">
                <a:avLst/>
              </a:prstGeom>
              <a:blipFill>
                <a:blip r:embed="rId2"/>
                <a:stretch>
                  <a:fillRect l="-14035" r="-8772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DC2E713-D3E9-4282-BE59-CD190D3D5D02}"/>
              </a:ext>
            </a:extLst>
          </p:cNvPr>
          <p:cNvSpPr txBox="1"/>
          <p:nvPr/>
        </p:nvSpPr>
        <p:spPr>
          <a:xfrm>
            <a:off x="5690193" y="1624633"/>
            <a:ext cx="110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47379-491F-449B-9122-26B612DBA296}"/>
              </a:ext>
            </a:extLst>
          </p:cNvPr>
          <p:cNvSpPr txBox="1"/>
          <p:nvPr/>
        </p:nvSpPr>
        <p:spPr>
          <a:xfrm>
            <a:off x="1780666" y="1233853"/>
            <a:ext cx="7819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b="1" dirty="0">
                <a:solidFill>
                  <a:srgbClr val="FF0000"/>
                </a:solidFill>
                <a:latin typeface="Algerian" panose="04020705040A02060702" pitchFamily="82" charset="0"/>
              </a:rPr>
              <a:t>Razlika pređenog puta i pomeraja materijalne tačke</a:t>
            </a:r>
            <a:endParaRPr lang="en-US" sz="2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7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3AC5B1F-6439-422F-9CC6-B42FA678B854}"/>
              </a:ext>
            </a:extLst>
          </p:cNvPr>
          <p:cNvSpPr txBox="1"/>
          <p:nvPr/>
        </p:nvSpPr>
        <p:spPr>
          <a:xfrm>
            <a:off x="913774" y="753084"/>
            <a:ext cx="10364451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U zavisnosti od međusobnog odnosa putanja materijalnih tačaka jednog tela, kretanja tela mogu biti: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Translatorna</a:t>
            </a:r>
            <a:r>
              <a:rPr lang="sr-Latn-RS" sz="2200" dirty="0"/>
              <a:t> (ako svaka tačka duž tela ne menja svoj pravac tokom kretanja i tada sve tačke tela imaju istu brzinu).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Obrtna ili rotaciona </a:t>
            </a:r>
            <a:r>
              <a:rPr lang="sr-Latn-RS" sz="2200" dirty="0"/>
              <a:t>(kod kojih se tačke tela kreću u paralelnim ravnima po kružnicama čiji se centri nalaze na jednoj pravoj).</a:t>
            </a:r>
          </a:p>
          <a:p>
            <a:endParaRPr lang="sr-Latn-RS" sz="2200" dirty="0"/>
          </a:p>
          <a:p>
            <a:r>
              <a:rPr lang="sr-Latn-RS" sz="2200" dirty="0"/>
              <a:t>Prema obliku putanje kretanje može biti: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Pravolinijsko </a:t>
            </a:r>
            <a:r>
              <a:rPr lang="sr-Latn-RS" sz="2200" dirty="0"/>
              <a:t>– putanja tela je prava linija.</a:t>
            </a:r>
            <a:endParaRPr lang="sr-Latn-RS" sz="22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Krivolinijsko</a:t>
            </a:r>
            <a:r>
              <a:rPr lang="sr-Latn-RS" sz="2200" dirty="0"/>
              <a:t> – putanja tela nije prava linija. </a:t>
            </a:r>
          </a:p>
          <a:p>
            <a:endParaRPr lang="sr-Latn-RS" sz="22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Ravnomerno (uniformno) kretanje  </a:t>
            </a:r>
            <a:r>
              <a:rPr lang="sr-Latn-RS" sz="2200" dirty="0"/>
              <a:t>–</a:t>
            </a:r>
            <a:r>
              <a:rPr lang="sr-Latn-RS" sz="2200" b="1" dirty="0"/>
              <a:t> </a:t>
            </a:r>
            <a:r>
              <a:rPr lang="sr-Latn-RS" sz="2200" dirty="0"/>
              <a:t>brzina tela se tokom kretanja ne menja.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200" b="1" dirty="0"/>
              <a:t>Neravnomerno kretanje </a:t>
            </a:r>
            <a:r>
              <a:rPr lang="sr-Latn-RS" sz="2200" dirty="0"/>
              <a:t>– telo prelazi puteve različite dužine u jednakim vremenskim intervalima. </a:t>
            </a:r>
            <a:endParaRPr lang="sr-Latn-RS" sz="2400" dirty="0"/>
          </a:p>
          <a:p>
            <a:r>
              <a:rPr lang="sr-Latn-RS" sz="2100" b="1" dirty="0">
                <a:solidFill>
                  <a:schemeClr val="tx2"/>
                </a:solidFill>
              </a:rPr>
              <a:t>Napomena:</a:t>
            </a:r>
          </a:p>
          <a:p>
            <a:r>
              <a:rPr lang="sr-Latn-RS" sz="2100" dirty="0"/>
              <a:t>Ako se</a:t>
            </a:r>
            <a:r>
              <a:rPr lang="en-US" sz="2100" dirty="0"/>
              <a:t> </a:t>
            </a:r>
            <a:r>
              <a:rPr lang="en-US" sz="2100" dirty="0" err="1"/>
              <a:t>brzina</a:t>
            </a:r>
            <a:r>
              <a:rPr lang="en-US" sz="2100" dirty="0"/>
              <a:t> </a:t>
            </a:r>
            <a:r>
              <a:rPr lang="en-US" sz="2100" dirty="0" err="1"/>
              <a:t>menja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isti</a:t>
            </a:r>
            <a:r>
              <a:rPr lang="en-US" sz="2100" dirty="0"/>
              <a:t> </a:t>
            </a:r>
            <a:r>
              <a:rPr lang="en-US" sz="2100" dirty="0" err="1"/>
              <a:t>način</a:t>
            </a:r>
            <a:r>
              <a:rPr lang="en-US" sz="2100" dirty="0"/>
              <a:t> </a:t>
            </a:r>
            <a:r>
              <a:rPr lang="en-US" sz="2100" dirty="0" err="1"/>
              <a:t>tokom</a:t>
            </a:r>
            <a:r>
              <a:rPr lang="en-US" sz="2100" dirty="0"/>
              <a:t> </a:t>
            </a:r>
            <a:r>
              <a:rPr lang="en-US" sz="2100" dirty="0" err="1"/>
              <a:t>vremena</a:t>
            </a:r>
            <a:r>
              <a:rPr lang="en-US" sz="2100" dirty="0"/>
              <a:t> </a:t>
            </a:r>
            <a:r>
              <a:rPr lang="en-US" sz="2100" dirty="0" err="1"/>
              <a:t>kretanje</a:t>
            </a:r>
            <a:r>
              <a:rPr lang="en-US" sz="2100" dirty="0"/>
              <a:t> je </a:t>
            </a:r>
            <a:r>
              <a:rPr lang="en-US" sz="2100" b="1" dirty="0" err="1"/>
              <a:t>jednako</a:t>
            </a:r>
            <a:r>
              <a:rPr lang="en-US" sz="2100" b="1" dirty="0"/>
              <a:t> </a:t>
            </a:r>
            <a:r>
              <a:rPr lang="en-US" sz="2100" b="1" dirty="0" err="1"/>
              <a:t>promenljivo</a:t>
            </a:r>
            <a:r>
              <a:rPr lang="en-US" sz="2100" dirty="0"/>
              <a:t> (</a:t>
            </a:r>
            <a:r>
              <a:rPr lang="en-US" sz="2100" dirty="0" err="1"/>
              <a:t>ubrzano</a:t>
            </a:r>
            <a:r>
              <a:rPr lang="en-US" sz="2100" dirty="0"/>
              <a:t> </a:t>
            </a:r>
            <a:r>
              <a:rPr lang="en-US" sz="2100" dirty="0" err="1"/>
              <a:t>ili</a:t>
            </a:r>
            <a:r>
              <a:rPr lang="en-US" sz="2100" dirty="0"/>
              <a:t> </a:t>
            </a:r>
            <a:r>
              <a:rPr lang="en-US" sz="2100" dirty="0" err="1"/>
              <a:t>usporeno</a:t>
            </a:r>
            <a:r>
              <a:rPr lang="en-US" sz="2100" dirty="0"/>
              <a:t>), </a:t>
            </a:r>
            <a:r>
              <a:rPr lang="en-US" sz="2100" dirty="0" err="1"/>
              <a:t>inače</a:t>
            </a:r>
            <a:r>
              <a:rPr lang="en-US" sz="2100" dirty="0"/>
              <a:t> je </a:t>
            </a:r>
            <a:r>
              <a:rPr lang="en-US" sz="2100" b="1" dirty="0" err="1"/>
              <a:t>proizvoljno</a:t>
            </a:r>
            <a:r>
              <a:rPr lang="en-US" sz="2100" dirty="0"/>
              <a:t>.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14531486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Calibri</vt:lpstr>
      <vt:lpstr>Cambria Math</vt:lpstr>
      <vt:lpstr>Tw Cen MT</vt:lpstr>
      <vt:lpstr>Wingdings</vt:lpstr>
      <vt:lpstr>Droplet</vt:lpstr>
      <vt:lpstr>Kinematika</vt:lpstr>
      <vt:lpstr>Kinematika – Oblast mehanike koja se bavi proučavanjem kretanja tela ne uzimajući u obzir  uzroke kretanja i osobine tela koja se kreću.   </vt:lpstr>
      <vt:lpstr>Osnovni pojmovi</vt:lpstr>
      <vt:lpstr>PowerPoint Presentation</vt:lpstr>
      <vt:lpstr>PowerPoint Presentation</vt:lpstr>
      <vt:lpstr>PowerPoint Presentation</vt:lpstr>
      <vt:lpstr>Kretanje</vt:lpstr>
      <vt:lpstr>PowerPoint Presentation</vt:lpstr>
      <vt:lpstr>PowerPoint Presentation</vt:lpstr>
      <vt:lpstr>PowerPoint Presentation</vt:lpstr>
      <vt:lpstr>PowerPoint Presentation</vt:lpstr>
      <vt:lpstr>Zakon slaganja brzina</vt:lpstr>
      <vt:lpstr>Ubrzanje</vt:lpstr>
      <vt:lpstr>PowerPoint Presentation</vt:lpstr>
      <vt:lpstr>PowerPoint Presentation</vt:lpstr>
      <vt:lpstr>Normalno Ubrzanje Tangencijalno ubrzanje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elektromagnetizam lab</dc:creator>
  <cp:lastModifiedBy>Nenad Stevanovic</cp:lastModifiedBy>
  <cp:revision>1</cp:revision>
  <dcterms:created xsi:type="dcterms:W3CDTF">2020-04-09T19:25:26Z</dcterms:created>
  <dcterms:modified xsi:type="dcterms:W3CDTF">2020-04-10T05:47:59Z</dcterms:modified>
</cp:coreProperties>
</file>